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80" r:id="rId12"/>
    <p:sldId id="266" r:id="rId13"/>
    <p:sldId id="267" r:id="rId14"/>
    <p:sldId id="279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1" autoAdjust="0"/>
    <p:restoredTop sz="94660"/>
  </p:normalViewPr>
  <p:slideViewPr>
    <p:cSldViewPr>
      <p:cViewPr varScale="1">
        <p:scale>
          <a:sx n="66" d="100"/>
          <a:sy n="66" d="100"/>
        </p:scale>
        <p:origin x="144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FEB93F-F2E3-4566-83AF-A78931B1BD38}" type="datetimeFigureOut">
              <a:rPr lang="ru-RU" smtClean="0"/>
              <a:t>16.09.2024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B7B9BA-5324-4A73-8E9B-2A949132F3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9989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B7B9BA-5324-4A73-8E9B-2A949132F375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57616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20B81-EF20-4112-85E6-18753245699E}" type="datetimeFigureOut">
              <a:rPr lang="ru-RU" smtClean="0"/>
              <a:pPr/>
              <a:t>16.09.2024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539DAF2-73C3-4B3C-8FA1-4AD42D15E2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20B81-EF20-4112-85E6-18753245699E}" type="datetimeFigureOut">
              <a:rPr lang="ru-RU" smtClean="0"/>
              <a:pPr/>
              <a:t>16.09.2024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9DAF2-73C3-4B3C-8FA1-4AD42D15E2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20B81-EF20-4112-85E6-18753245699E}" type="datetimeFigureOut">
              <a:rPr lang="ru-RU" smtClean="0"/>
              <a:pPr/>
              <a:t>16.09.2024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9DAF2-73C3-4B3C-8FA1-4AD42D15E2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20B81-EF20-4112-85E6-18753245699E}" type="datetimeFigureOut">
              <a:rPr lang="ru-RU" smtClean="0"/>
              <a:pPr/>
              <a:t>16.09.2024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539DAF2-73C3-4B3C-8FA1-4AD42D15E2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20B81-EF20-4112-85E6-18753245699E}" type="datetimeFigureOut">
              <a:rPr lang="ru-RU" smtClean="0"/>
              <a:pPr/>
              <a:t>16.09.2024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9DAF2-73C3-4B3C-8FA1-4AD42D15E20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20B81-EF20-4112-85E6-18753245699E}" type="datetimeFigureOut">
              <a:rPr lang="ru-RU" smtClean="0"/>
              <a:pPr/>
              <a:t>16.09.2024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9DAF2-73C3-4B3C-8FA1-4AD42D15E2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20B81-EF20-4112-85E6-18753245699E}" type="datetimeFigureOut">
              <a:rPr lang="ru-RU" smtClean="0"/>
              <a:pPr/>
              <a:t>16.09.2024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539DAF2-73C3-4B3C-8FA1-4AD42D15E20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20B81-EF20-4112-85E6-18753245699E}" type="datetimeFigureOut">
              <a:rPr lang="ru-RU" smtClean="0"/>
              <a:pPr/>
              <a:t>16.09.2024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9DAF2-73C3-4B3C-8FA1-4AD42D15E2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20B81-EF20-4112-85E6-18753245699E}" type="datetimeFigureOut">
              <a:rPr lang="ru-RU" smtClean="0"/>
              <a:pPr/>
              <a:t>16.09.2024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9DAF2-73C3-4B3C-8FA1-4AD42D15E2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20B81-EF20-4112-85E6-18753245699E}" type="datetimeFigureOut">
              <a:rPr lang="ru-RU" smtClean="0"/>
              <a:pPr/>
              <a:t>16.09.2024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9DAF2-73C3-4B3C-8FA1-4AD42D15E2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20B81-EF20-4112-85E6-18753245699E}" type="datetimeFigureOut">
              <a:rPr lang="ru-RU" smtClean="0"/>
              <a:pPr/>
              <a:t>16.09.2024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9DAF2-73C3-4B3C-8FA1-4AD42D15E20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6A20B81-EF20-4112-85E6-18753245699E}" type="datetimeFigureOut">
              <a:rPr lang="ru-RU" smtClean="0"/>
              <a:pPr/>
              <a:t>16.09.2024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539DAF2-73C3-4B3C-8FA1-4AD42D15E20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2060848"/>
            <a:ext cx="8458200" cy="1222375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2060"/>
                </a:solidFill>
              </a:rPr>
              <a:t>Анализ организации входного контроля сырья, материалов и продуктов на примере колбасного цеха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12776"/>
            <a:ext cx="8892480" cy="4525963"/>
          </a:xfrm>
        </p:spPr>
        <p:txBody>
          <a:bodyPr>
            <a:noAutofit/>
          </a:bodyPr>
          <a:lstStyle/>
          <a:p>
            <a:pPr indent="368300" algn="just">
              <a:buNone/>
            </a:pPr>
            <a:r>
              <a:rPr lang="ru-RU" sz="2400" dirty="0" smtClean="0">
                <a:solidFill>
                  <a:srgbClr val="002060"/>
                </a:solidFill>
              </a:rPr>
              <a:t>Молоко коровье сухое исследуют по ГОСТ 9225-84 (33), определяют количество </a:t>
            </a:r>
            <a:r>
              <a:rPr lang="ru-RU" sz="2400" dirty="0" err="1" smtClean="0">
                <a:solidFill>
                  <a:srgbClr val="002060"/>
                </a:solidFill>
              </a:rPr>
              <a:t>МАФАнМ</a:t>
            </a:r>
            <a:r>
              <a:rPr lang="ru-RU" sz="2400" dirty="0" smtClean="0">
                <a:solidFill>
                  <a:srgbClr val="002060"/>
                </a:solidFill>
              </a:rPr>
              <a:t>, наличие БГКП, бактерий рода Сальмонелла.</a:t>
            </a:r>
          </a:p>
          <a:p>
            <a:pPr indent="368300" algn="just">
              <a:buNone/>
            </a:pPr>
            <a:r>
              <a:rPr lang="ru-RU" sz="2400" dirty="0" smtClean="0">
                <a:solidFill>
                  <a:srgbClr val="002060"/>
                </a:solidFill>
              </a:rPr>
              <a:t>Белковую искусственную колбасную оболочку контролируют в соответствии с ТУ 10-10-01-03-89 (34), определяют количество </a:t>
            </a:r>
            <a:r>
              <a:rPr lang="ru-RU" sz="2400" dirty="0" err="1" smtClean="0">
                <a:solidFill>
                  <a:srgbClr val="002060"/>
                </a:solidFill>
              </a:rPr>
              <a:t>МАФАнМ</a:t>
            </a:r>
            <a:r>
              <a:rPr lang="ru-RU" sz="2400" dirty="0" smtClean="0">
                <a:solidFill>
                  <a:srgbClr val="002060"/>
                </a:solidFill>
              </a:rPr>
              <a:t>, плесеней, отсутствие БГКП, бактерий рода Сальмонелла, </a:t>
            </a:r>
            <a:r>
              <a:rPr lang="ru-RU" sz="2400" dirty="0" err="1" smtClean="0">
                <a:solidFill>
                  <a:srgbClr val="002060"/>
                </a:solidFill>
              </a:rPr>
              <a:t>бациллюс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антрацис</a:t>
            </a:r>
            <a:r>
              <a:rPr lang="ru-RU" sz="2400" dirty="0" smtClean="0">
                <a:solidFill>
                  <a:srgbClr val="002060"/>
                </a:solidFill>
              </a:rPr>
              <a:t> путем постановки реакции преципитации.</a:t>
            </a:r>
          </a:p>
          <a:p>
            <a:pPr indent="368300" algn="just">
              <a:buNone/>
            </a:pPr>
            <a:r>
              <a:rPr lang="ru-RU" sz="2400" dirty="0" smtClean="0">
                <a:solidFill>
                  <a:srgbClr val="002060"/>
                </a:solidFill>
              </a:rPr>
              <a:t> Кровь пищевую и продукты ее переработки исследуют в соответствии с ТУ 10.02.01.174-93 (35) по показателям, указанным в данном ТУ, а также МБТ (1).</a:t>
            </a:r>
          </a:p>
          <a:p>
            <a:pPr indent="368300" algn="just">
              <a:buNone/>
            </a:pPr>
            <a:endParaRPr lang="ru-RU" sz="2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indent="368300" algn="just">
              <a:buNone/>
            </a:pPr>
            <a:r>
              <a:rPr lang="ru-RU" dirty="0">
                <a:solidFill>
                  <a:srgbClr val="002060"/>
                </a:solidFill>
              </a:rPr>
              <a:t> Желатин пищевой исследуют на содержание количество </a:t>
            </a:r>
            <a:r>
              <a:rPr lang="ru-RU" dirty="0" err="1">
                <a:solidFill>
                  <a:srgbClr val="002060"/>
                </a:solidFill>
              </a:rPr>
              <a:t>МАФАнМ</a:t>
            </a:r>
            <a:r>
              <a:rPr lang="ru-RU" dirty="0">
                <a:solidFill>
                  <a:srgbClr val="002060"/>
                </a:solidFill>
              </a:rPr>
              <a:t>, наличие БГКП, бактерий рода Сальмонелла, количество </a:t>
            </a:r>
            <a:r>
              <a:rPr lang="ru-RU" dirty="0" err="1">
                <a:solidFill>
                  <a:srgbClr val="002060"/>
                </a:solidFill>
              </a:rPr>
              <a:t>желатинразжижающих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бактерий.</a:t>
            </a:r>
            <a:endParaRPr lang="ru-RU" dirty="0">
              <a:solidFill>
                <a:srgbClr val="002060"/>
              </a:solidFill>
            </a:endParaRPr>
          </a:p>
          <a:p>
            <a:pPr indent="368300" algn="just">
              <a:buNone/>
            </a:pPr>
            <a:r>
              <a:rPr lang="ru-RU" dirty="0">
                <a:solidFill>
                  <a:srgbClr val="002060"/>
                </a:solidFill>
              </a:rPr>
              <a:t>Белки соевые исследуют в соответствии с "Техническими требованиями к соевым белкам, закупаемым по импорту, для производства вареных, </a:t>
            </a:r>
            <a:r>
              <a:rPr lang="ru-RU" dirty="0" err="1">
                <a:solidFill>
                  <a:srgbClr val="002060"/>
                </a:solidFill>
              </a:rPr>
              <a:t>полукопченых</a:t>
            </a:r>
            <a:r>
              <a:rPr lang="ru-RU" dirty="0">
                <a:solidFill>
                  <a:srgbClr val="002060"/>
                </a:solidFill>
              </a:rPr>
              <a:t> колбас и полуфабрикатов</a:t>
            </a:r>
            <a:r>
              <a:rPr lang="ru-RU" dirty="0" smtClean="0">
                <a:solidFill>
                  <a:srgbClr val="002060"/>
                </a:solidFill>
              </a:rPr>
              <a:t>", </a:t>
            </a:r>
            <a:r>
              <a:rPr lang="ru-RU" dirty="0">
                <a:solidFill>
                  <a:srgbClr val="002060"/>
                </a:solidFill>
              </a:rPr>
              <a:t>определяют количество </a:t>
            </a:r>
            <a:r>
              <a:rPr lang="ru-RU" dirty="0" err="1">
                <a:solidFill>
                  <a:srgbClr val="002060"/>
                </a:solidFill>
              </a:rPr>
              <a:t>МАФАнМ</a:t>
            </a:r>
            <a:r>
              <a:rPr lang="ru-RU" dirty="0">
                <a:solidFill>
                  <a:srgbClr val="002060"/>
                </a:solidFill>
              </a:rPr>
              <a:t>, наличие БГКП, бактерий рода Сальмонелла, </a:t>
            </a:r>
            <a:r>
              <a:rPr lang="ru-RU" dirty="0" err="1">
                <a:solidFill>
                  <a:srgbClr val="002060"/>
                </a:solidFill>
              </a:rPr>
              <a:t>коагулазоположительных</a:t>
            </a:r>
            <a:r>
              <a:rPr lang="ru-RU" dirty="0">
                <a:solidFill>
                  <a:srgbClr val="002060"/>
                </a:solidFill>
              </a:rPr>
              <a:t> стафилококков, число спор </a:t>
            </a:r>
            <a:r>
              <a:rPr lang="ru-RU" dirty="0" err="1">
                <a:solidFill>
                  <a:srgbClr val="002060"/>
                </a:solidFill>
              </a:rPr>
              <a:t>сульфитредуцирующих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клостридий</a:t>
            </a:r>
            <a:r>
              <a:rPr lang="ru-RU" dirty="0">
                <a:solidFill>
                  <a:srgbClr val="002060"/>
                </a:solidFill>
              </a:rPr>
              <a:t>, количество дрожжей и плесеней.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4625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00808"/>
            <a:ext cx="8219256" cy="4525963"/>
          </a:xfrm>
        </p:spPr>
        <p:txBody>
          <a:bodyPr>
            <a:normAutofit/>
          </a:bodyPr>
          <a:lstStyle/>
          <a:p>
            <a:pPr marL="87313" indent="623888" algn="just">
              <a:buNone/>
            </a:pPr>
            <a:r>
              <a:rPr lang="ru-RU" dirty="0" smtClean="0">
                <a:solidFill>
                  <a:srgbClr val="002060"/>
                </a:solidFill>
              </a:rPr>
              <a:t>Остатки образцов мясных продуктов, исследованных в лабораториях мясоперерабатывающих предприятий, используют на том же предприятии для выработки пищевой и технической промышленной продукции в соответствии с письмом 1-105-518 от 14.11.83 "О порядке использования остатков образцов мясных продуктов, исследованных в лабораториях"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916832"/>
            <a:ext cx="8739584" cy="4653136"/>
          </a:xfrm>
        </p:spPr>
        <p:txBody>
          <a:bodyPr>
            <a:noAutofit/>
          </a:bodyPr>
          <a:lstStyle/>
          <a:p>
            <a:pPr algn="just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Доброкачественные остатки образцов вареных колбас, мясных хлебов, сосисок, сарделек, подвергавшихся микробиологическим анализам, могут быть направлены в переработку на пищевые изделия в тех случаях, когда посевы из них на питательные среды проводились в стерильных боксах при отсутствии там проб другой продукции.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Доброкачественные остатки вареных колбас, мясных хлебов, сосисок, сарделек, продуктов из мяса, подвергавшихся микробиологическому контролю в лаборатории, расположенной на территории предприятия, должны по окончании исследований немедленно направляться в переработку на вареные или ливерные колбасы с соблюдением требований пункта 2.6 ГОСТ 23670-79 (вареные колбасы, сосиски, сардельки и мясные хлебы высшего и первого сорта с производственными дефектами (лом, деформированные батоны, с наплывами фарша над оболочкой,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бульонно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-жировыми отеками и др.) на выработку вареных колбас, сосисок, сарделек и мясных хлебов первого сорта; второго сорта - на выработку колбас и мясных хлебов второго сорта в количестве до 3% к массе сырья сверх рецептуры).</a:t>
            </a:r>
          </a:p>
          <a:p>
            <a:pPr algn="just"/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Доброкачественные остатки котлет (после предварительной стерилизации) и мясных консервов - в переработку на ливерные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колбасы с соблюдением требований пункта 2.3 ОСТ 49 190-89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09854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88640"/>
            <a:ext cx="8443664" cy="666936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sz="3800" dirty="0" smtClean="0">
                <a:solidFill>
                  <a:srgbClr val="002060"/>
                </a:solidFill>
              </a:rPr>
              <a:t>Термическая обработка вареных и ливерных колбас, изготовляемых с использованием остатков проб от микробиологических исследований, должна проводиться строго в соответствии с действующими технологическими инструкциями.</a:t>
            </a:r>
          </a:p>
          <a:p>
            <a:pPr algn="just"/>
            <a:r>
              <a:rPr lang="ru-RU" sz="3800" dirty="0" smtClean="0">
                <a:solidFill>
                  <a:srgbClr val="002060"/>
                </a:solidFill>
              </a:rPr>
              <a:t>Остатки проб студней, паштетов и тому подобных продуктов, а также остатки образцов продукции сомнительного качества на пищевые цели не используют, их направляют в цех технических фабрикатов для производства кормовой муки или обезвреживают </a:t>
            </a:r>
            <a:r>
              <a:rPr lang="ru-RU" sz="3800" dirty="0" err="1" smtClean="0">
                <a:solidFill>
                  <a:srgbClr val="002060"/>
                </a:solidFill>
              </a:rPr>
              <a:t>автоклавированием</a:t>
            </a:r>
            <a:r>
              <a:rPr lang="ru-RU" sz="3800" dirty="0" smtClean="0">
                <a:solidFill>
                  <a:srgbClr val="002060"/>
                </a:solidFill>
              </a:rPr>
              <a:t>.</a:t>
            </a:r>
          </a:p>
          <a:p>
            <a:pPr algn="just"/>
            <a:r>
              <a:rPr lang="ru-RU" sz="3800" dirty="0" smtClean="0">
                <a:solidFill>
                  <a:srgbClr val="002060"/>
                </a:solidFill>
              </a:rPr>
              <a:t>Направление из цеха в лабораторию образцов продукции для исследований, а также передача из лаборатории остатков этих образцов на пищевую и техническую промышленную переработку должны оформляться накладной.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8299648" cy="4525963"/>
          </a:xfrm>
        </p:spPr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ru-RU" dirty="0" smtClean="0">
                <a:solidFill>
                  <a:srgbClr val="002060"/>
                </a:solidFill>
              </a:rPr>
              <a:t>С целью контроля санитарного состояния производства и эффективности проведения санитарной обработки, предотвращения выпуска недоброкачественной продукции проводят микробиологические исследования смывов с технологического оборудования, инвентаря, тары, рук работающего персонала.</a:t>
            </a:r>
          </a:p>
          <a:p>
            <a:pPr algn="just">
              <a:buNone/>
            </a:pPr>
            <a:r>
              <a:rPr lang="ru-RU" dirty="0" smtClean="0">
                <a:solidFill>
                  <a:srgbClr val="002060"/>
                </a:solidFill>
              </a:rPr>
              <a:t>Смывы отбирают до начала работы после предварительно проведенной санитарной обработки с помощью стерильных увлажненных тампонов, сделанных из ваты или марли.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8227640" cy="4525963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ru-RU" b="1" dirty="0" smtClean="0">
                <a:solidFill>
                  <a:srgbClr val="002060"/>
                </a:solidFill>
              </a:rPr>
              <a:t>При взятии смывов придерживаются следующих правил:</a:t>
            </a:r>
          </a:p>
          <a:p>
            <a:pPr algn="just">
              <a:buNone/>
            </a:pPr>
            <a:r>
              <a:rPr lang="ru-RU" dirty="0" smtClean="0">
                <a:solidFill>
                  <a:srgbClr val="002060"/>
                </a:solidFill>
              </a:rPr>
              <a:t>- смывы с крупного оборудования и инвентаря берут с поверхности 100 см</a:t>
            </a:r>
            <a:r>
              <a:rPr lang="ru-RU" sz="1600" dirty="0" smtClean="0">
                <a:solidFill>
                  <a:srgbClr val="002060"/>
                </a:solidFill>
              </a:rPr>
              <a:t>2</a:t>
            </a:r>
            <a:r>
              <a:rPr lang="ru-RU" dirty="0" smtClean="0">
                <a:solidFill>
                  <a:srgbClr val="002060"/>
                </a:solidFill>
              </a:rPr>
              <a:t>. Для ограничения поверхностей используют трафарет площадью 100. . Трафарет </a:t>
            </a:r>
            <a:r>
              <a:rPr lang="ru-RU" dirty="0" err="1" smtClean="0">
                <a:solidFill>
                  <a:srgbClr val="002060"/>
                </a:solidFill>
              </a:rPr>
              <a:t>фламбируют</a:t>
            </a:r>
            <a:r>
              <a:rPr lang="ru-RU" dirty="0" smtClean="0">
                <a:solidFill>
                  <a:srgbClr val="002060"/>
                </a:solidFill>
              </a:rPr>
              <a:t> перед каждым употреблением;</a:t>
            </a:r>
          </a:p>
          <a:p>
            <a:pPr algn="just">
              <a:buNone/>
            </a:pPr>
            <a:r>
              <a:rPr lang="ru-RU" dirty="0" smtClean="0">
                <a:solidFill>
                  <a:srgbClr val="002060"/>
                </a:solidFill>
              </a:rPr>
              <a:t>- смывы с мелкого оборудования берут со всей поверхности;</a:t>
            </a:r>
          </a:p>
          <a:p>
            <a:pPr algn="just">
              <a:buNone/>
            </a:pPr>
            <a:r>
              <a:rPr lang="ru-RU" dirty="0" smtClean="0">
                <a:solidFill>
                  <a:srgbClr val="002060"/>
                </a:solidFill>
              </a:rPr>
              <a:t>- при взятии смывов с рук протирают тампоном ладонные поверхности обеих рук, проводя не менее 5 раз по каждой ладони и пальцам, а затем протирают </a:t>
            </a:r>
            <a:r>
              <a:rPr lang="ru-RU" dirty="0" err="1" smtClean="0">
                <a:solidFill>
                  <a:srgbClr val="002060"/>
                </a:solidFill>
              </a:rPr>
              <a:t>межногтевые</a:t>
            </a:r>
            <a:r>
              <a:rPr lang="ru-RU" dirty="0" smtClean="0">
                <a:solidFill>
                  <a:srgbClr val="002060"/>
                </a:solidFill>
              </a:rPr>
              <a:t> пространства, ногти.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980728"/>
            <a:ext cx="8371656" cy="5544616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dirty="0" smtClean="0">
                <a:solidFill>
                  <a:srgbClr val="002060"/>
                </a:solidFill>
              </a:rPr>
              <a:t>При плановом исследовании оборудования, инвентаря, тары в смывах определяют количество </a:t>
            </a:r>
            <a:r>
              <a:rPr lang="ru-RU" dirty="0" err="1" smtClean="0">
                <a:solidFill>
                  <a:srgbClr val="002060"/>
                </a:solidFill>
              </a:rPr>
              <a:t>МАФАнМ</a:t>
            </a:r>
            <a:r>
              <a:rPr lang="ru-RU" dirty="0" smtClean="0">
                <a:solidFill>
                  <a:srgbClr val="002060"/>
                </a:solidFill>
              </a:rPr>
              <a:t>, наличие БГКП, бактерий рода Сальмонелла, бактерий рода </a:t>
            </a:r>
            <a:r>
              <a:rPr lang="ru-RU" dirty="0" err="1" smtClean="0">
                <a:solidFill>
                  <a:srgbClr val="002060"/>
                </a:solidFill>
              </a:rPr>
              <a:t>Протеус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</a:p>
          <a:p>
            <a:pPr algn="just">
              <a:buNone/>
            </a:pPr>
            <a:r>
              <a:rPr lang="ru-RU" dirty="0" smtClean="0">
                <a:solidFill>
                  <a:srgbClr val="002060"/>
                </a:solidFill>
              </a:rPr>
              <a:t>При этом исследования проводят со следующей периодичностью:</a:t>
            </a:r>
          </a:p>
          <a:p>
            <a:pPr algn="just">
              <a:buNone/>
            </a:pPr>
            <a:r>
              <a:rPr lang="ru-RU" dirty="0" smtClean="0">
                <a:solidFill>
                  <a:srgbClr val="002060"/>
                </a:solidFill>
              </a:rPr>
              <a:t>- определение количества </a:t>
            </a:r>
            <a:r>
              <a:rPr lang="ru-RU" dirty="0" err="1" smtClean="0">
                <a:solidFill>
                  <a:srgbClr val="002060"/>
                </a:solidFill>
              </a:rPr>
              <a:t>МАФАнМ</a:t>
            </a:r>
            <a:r>
              <a:rPr lang="ru-RU" dirty="0" smtClean="0">
                <a:solidFill>
                  <a:srgbClr val="002060"/>
                </a:solidFill>
              </a:rPr>
              <a:t> - 2 раза в месяц;</a:t>
            </a:r>
          </a:p>
          <a:p>
            <a:pPr algn="just">
              <a:buNone/>
            </a:pPr>
            <a:r>
              <a:rPr lang="ru-RU" dirty="0" smtClean="0">
                <a:solidFill>
                  <a:srgbClr val="002060"/>
                </a:solidFill>
              </a:rPr>
              <a:t>- выявление БГКП - 2 раза в месяц;</a:t>
            </a:r>
          </a:p>
          <a:p>
            <a:pPr algn="just">
              <a:buNone/>
            </a:pPr>
            <a:r>
              <a:rPr lang="ru-RU" dirty="0" smtClean="0">
                <a:solidFill>
                  <a:srgbClr val="002060"/>
                </a:solidFill>
              </a:rPr>
              <a:t>- выявление бактерий рода Сальмонелла - 1 раз в месяц;</a:t>
            </a:r>
          </a:p>
          <a:p>
            <a:pPr algn="just">
              <a:buNone/>
            </a:pPr>
            <a:r>
              <a:rPr lang="ru-RU" dirty="0" smtClean="0">
                <a:solidFill>
                  <a:srgbClr val="002060"/>
                </a:solidFill>
              </a:rPr>
              <a:t>- выявление бактерий рода </a:t>
            </a:r>
            <a:r>
              <a:rPr lang="ru-RU" dirty="0" err="1" smtClean="0">
                <a:solidFill>
                  <a:srgbClr val="002060"/>
                </a:solidFill>
              </a:rPr>
              <a:t>Протеус</a:t>
            </a:r>
            <a:r>
              <a:rPr lang="ru-RU" dirty="0" smtClean="0">
                <a:solidFill>
                  <a:srgbClr val="002060"/>
                </a:solidFill>
              </a:rPr>
              <a:t> - 1 раз в месяц.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196752"/>
            <a:ext cx="8686800" cy="5256584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dirty="0" smtClean="0">
                <a:solidFill>
                  <a:srgbClr val="002060"/>
                </a:solidFill>
              </a:rPr>
              <a:t>При исследовании смывов, взятых с рук работников, проводят выявление БГКП. Отбор смывов с рук проводят не реже одного раза в 15 дней.</a:t>
            </a:r>
          </a:p>
          <a:p>
            <a:pPr algn="just">
              <a:buNone/>
            </a:pPr>
            <a:r>
              <a:rPr lang="ru-RU" dirty="0" smtClean="0">
                <a:solidFill>
                  <a:srgbClr val="002060"/>
                </a:solidFill>
              </a:rPr>
              <a:t>График проведения микробиологических исследований с указанием конкретных объектов утверждается ветеринарным врачом предприятия или, при его отсутствии (на мясоперерабатывающих предприятиях малой мощности), технологом (или директором). Исследования в последнем случае проводятся на договорных началах аккредитованными лабораториями.</a:t>
            </a:r>
          </a:p>
          <a:p>
            <a:pPr algn="just">
              <a:buNone/>
            </a:pPr>
            <a:r>
              <a:rPr lang="ru-RU" dirty="0" smtClean="0">
                <a:solidFill>
                  <a:srgbClr val="002060"/>
                </a:solidFill>
              </a:rPr>
              <a:t>При внеплановом контроле (для выявления возможного источника контаминации продукта) проводят дополнительные исследования на наличие S</a:t>
            </a:r>
            <a:r>
              <a:rPr lang="en-US" dirty="0" err="1" smtClean="0">
                <a:solidFill>
                  <a:srgbClr val="002060"/>
                </a:solidFill>
              </a:rPr>
              <a:t>taph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  <a:r>
              <a:rPr lang="ru-RU" dirty="0" err="1" smtClean="0">
                <a:solidFill>
                  <a:srgbClr val="002060"/>
                </a:solidFill>
              </a:rPr>
              <a:t>aureus</a:t>
            </a:r>
            <a:r>
              <a:rPr lang="ru-RU" dirty="0" smtClean="0">
                <a:solidFill>
                  <a:srgbClr val="002060"/>
                </a:solidFill>
              </a:rPr>
              <a:t>, C</a:t>
            </a:r>
            <a:r>
              <a:rPr lang="en-US" dirty="0" smtClean="0">
                <a:solidFill>
                  <a:srgbClr val="002060"/>
                </a:solidFill>
              </a:rPr>
              <a:t>l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  <a:r>
              <a:rPr lang="ru-RU" dirty="0" err="1" smtClean="0">
                <a:solidFill>
                  <a:srgbClr val="002060"/>
                </a:solidFill>
              </a:rPr>
              <a:t>perfingens</a:t>
            </a:r>
            <a:r>
              <a:rPr lang="ru-RU" dirty="0" smtClean="0">
                <a:solidFill>
                  <a:srgbClr val="002060"/>
                </a:solidFill>
              </a:rPr>
              <a:t> и др.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5800" y="3352800"/>
            <a:ext cx="1524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5800" y="3352800"/>
            <a:ext cx="1524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251520" y="548680"/>
            <a:ext cx="849694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</a:rPr>
              <a:t>Входной контроль при переработке мяса и производстве всех видов мясных продуктов осуществляется в обязательном порядке. Входному контролю подвергается каждая партия сырья и вспомогательных материалов (специи, сахар, соль, молоко, колбасные оболочки, упаковочные материалы и др.).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764704"/>
            <a:ext cx="8352928" cy="5187206"/>
          </a:xfrm>
        </p:spPr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ru-RU" dirty="0" smtClean="0">
                <a:solidFill>
                  <a:srgbClr val="002060"/>
                </a:solidFill>
              </a:rPr>
              <a:t>В смывах с поверхности технологического оборудования, мелкого инвентаря не должно содержаться БГКП, бактерий рода Сальмонелла, бактерий рода </a:t>
            </a:r>
            <a:r>
              <a:rPr lang="ru-RU" dirty="0" err="1" smtClean="0">
                <a:solidFill>
                  <a:srgbClr val="002060"/>
                </a:solidFill>
              </a:rPr>
              <a:t>Протеус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</a:p>
          <a:p>
            <a:pPr algn="just">
              <a:buNone/>
            </a:pPr>
            <a:r>
              <a:rPr lang="ru-RU" dirty="0" smtClean="0">
                <a:solidFill>
                  <a:srgbClr val="002060"/>
                </a:solidFill>
              </a:rPr>
              <a:t>Количество </a:t>
            </a:r>
            <a:r>
              <a:rPr lang="ru-RU" dirty="0" err="1" smtClean="0">
                <a:solidFill>
                  <a:srgbClr val="002060"/>
                </a:solidFill>
              </a:rPr>
              <a:t>мезофильных</a:t>
            </a:r>
            <a:r>
              <a:rPr lang="ru-RU" dirty="0" smtClean="0">
                <a:solidFill>
                  <a:srgbClr val="002060"/>
                </a:solidFill>
              </a:rPr>
              <a:t> аэробных и факультативно-анаэробных микроорганизмов не должно превышать 100.</a:t>
            </a:r>
          </a:p>
          <a:p>
            <a:pPr algn="just">
              <a:buNone/>
            </a:pPr>
            <a:r>
              <a:rPr lang="ru-RU" dirty="0" smtClean="0">
                <a:solidFill>
                  <a:srgbClr val="002060"/>
                </a:solidFill>
              </a:rPr>
              <a:t>В смывах с рук работников не допускается наличие БГКП.</a:t>
            </a:r>
          </a:p>
          <a:p>
            <a:pPr algn="just">
              <a:buNone/>
            </a:pPr>
            <a:r>
              <a:rPr lang="ru-RU" dirty="0" smtClean="0">
                <a:solidFill>
                  <a:srgbClr val="002060"/>
                </a:solidFill>
              </a:rPr>
              <a:t>Превышение допустимого количества </a:t>
            </a:r>
            <a:r>
              <a:rPr lang="ru-RU" dirty="0" err="1" smtClean="0">
                <a:solidFill>
                  <a:srgbClr val="002060"/>
                </a:solidFill>
              </a:rPr>
              <a:t>МАФАнМ</a:t>
            </a:r>
            <a:r>
              <a:rPr lang="ru-RU" dirty="0" smtClean="0">
                <a:solidFill>
                  <a:srgbClr val="002060"/>
                </a:solidFill>
              </a:rPr>
              <a:t> и/или наличие БГКП, бактерий рода Сальмонелла, бактерий рода </a:t>
            </a:r>
            <a:r>
              <a:rPr lang="ru-RU" dirty="0" err="1" smtClean="0">
                <a:solidFill>
                  <a:srgbClr val="002060"/>
                </a:solidFill>
              </a:rPr>
              <a:t>Протеус</a:t>
            </a:r>
            <a:r>
              <a:rPr lang="ru-RU" dirty="0" smtClean="0">
                <a:solidFill>
                  <a:srgbClr val="002060"/>
                </a:solidFill>
              </a:rPr>
              <a:t> свидетельствуют о неудовлетворительном состоянии производства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340768"/>
            <a:ext cx="8686800" cy="511256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Контроль воды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Микробиологические исследования воды проводят периодически, но не реже одного раза в месяц, а также по требованию контролирующих организаций.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Отбор проб и микробиологический анализ проводят согласно ГОСТ 18963-82.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При исследовании воды определяют количество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мезофильных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аэробных и факультативно-анаэробных микроорганизмов; количество бактерий группы кишечных палочек (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коли-индекс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). В соответствии с ГОСТ 2874-82 в 1 см</a:t>
            </a:r>
            <a:r>
              <a:rPr lang="ru-RU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не должно содержаться более 3 в 1 л воды.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268760"/>
            <a:ext cx="8686800" cy="5099397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b="1" dirty="0" smtClean="0">
                <a:solidFill>
                  <a:srgbClr val="002060"/>
                </a:solidFill>
              </a:rPr>
              <a:t>Контроль санитарного состояния холодильных камер</a:t>
            </a:r>
          </a:p>
          <a:p>
            <a:pPr algn="just">
              <a:buNone/>
            </a:pPr>
            <a:r>
              <a:rPr lang="ru-RU" dirty="0" smtClean="0">
                <a:solidFill>
                  <a:srgbClr val="002060"/>
                </a:solidFill>
              </a:rPr>
              <a:t>Микробиологический контроль санитарного состояния холодильных камер проводят периодически, но не реже одного раза в квартал, а также после очередной или внеочередной дезинфекций и по требованию контролирующих организаций.</a:t>
            </a:r>
          </a:p>
          <a:p>
            <a:pPr algn="just">
              <a:buNone/>
            </a:pPr>
            <a:r>
              <a:rPr lang="ru-RU" dirty="0" smtClean="0">
                <a:solidFill>
                  <a:srgbClr val="002060"/>
                </a:solidFill>
              </a:rPr>
              <a:t>Определение зараженности плесенями стен холодильных камер проводят методом соскоба. Соскобы отбирают с четырех стен камер таким образом, чтобы проба для анализа составляла 100 . Зараженность плесенями воздуха проводят методом оседания спор на чашку Петри за 5 мин. согласно "Внутриведомственным санитарным требованиям к холодильникам мясной и молочной промышленности" 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554162"/>
            <a:ext cx="8748464" cy="45259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3000" dirty="0" smtClean="0">
                <a:solidFill>
                  <a:srgbClr val="002060"/>
                </a:solidFill>
              </a:rPr>
              <a:t>Для камер с температурой -12 °C и ниже количество плесеней в воздухе не должно превышать 100, осевших на чашку в течение 5 мин.; </a:t>
            </a:r>
          </a:p>
          <a:p>
            <a:pPr algn="just">
              <a:buNone/>
            </a:pPr>
            <a:r>
              <a:rPr lang="ru-RU" dirty="0" smtClean="0">
                <a:solidFill>
                  <a:srgbClr val="002060"/>
                </a:solidFill>
              </a:rPr>
              <a:t>на поверхности стен - не более 1 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83681" y="1412776"/>
            <a:ext cx="8336791" cy="4525963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b="1" dirty="0" smtClean="0">
                <a:solidFill>
                  <a:srgbClr val="002060"/>
                </a:solidFill>
              </a:rPr>
              <a:t>Температура нагретых поверхностей камер (</a:t>
            </a:r>
            <a:r>
              <a:rPr lang="ru-RU" b="1" dirty="0" err="1" smtClean="0">
                <a:solidFill>
                  <a:srgbClr val="002060"/>
                </a:solidFill>
              </a:rPr>
              <a:t>обжарочных</a:t>
            </a:r>
            <a:r>
              <a:rPr lang="ru-RU" b="1" dirty="0" smtClean="0">
                <a:solidFill>
                  <a:srgbClr val="002060"/>
                </a:solidFill>
              </a:rPr>
              <a:t> и варочных) не должна превышать 45 градусов С. </a:t>
            </a:r>
          </a:p>
          <a:p>
            <a:pPr algn="just">
              <a:buNone/>
            </a:pPr>
            <a:r>
              <a:rPr lang="ru-RU" b="1" dirty="0" smtClean="0">
                <a:solidFill>
                  <a:srgbClr val="002060"/>
                </a:solidFill>
              </a:rPr>
              <a:t>Предельно допустимые нагрузки для женщин при подъеме и перемещении тяжестей вручную не должны превышать 15 кг - при подъеме и перемещении тяжестей при чередовании с другой работой, 10 кг при подъеме тяжестей на высоту более 1,5м и подъеме и перемещении тяжестей постоянно в течение рабочей смены.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720554" y="4289574"/>
            <a:ext cx="1524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720554" y="4289574"/>
            <a:ext cx="1524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251520" y="128246"/>
            <a:ext cx="864096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Этапы входного контроля: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ru-RU" sz="3200" dirty="0" smtClean="0">
              <a:solidFill>
                <a:srgbClr val="002060"/>
              </a:solidFill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1.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Контроль наличия необходимой документации и соответствия ее положениям действующей надлежащей документации.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Не допускается использование в производстве мясного сырья и материалов в случае отсутствия или неправильного оформления документов.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340768"/>
            <a:ext cx="8686800" cy="4739357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2</a:t>
            </a:r>
            <a:r>
              <a:rPr lang="ru-RU" dirty="0" smtClean="0"/>
              <a:t>. </a:t>
            </a:r>
            <a:r>
              <a:rPr lang="ru-RU" dirty="0" smtClean="0">
                <a:solidFill>
                  <a:srgbClr val="002060"/>
                </a:solidFill>
              </a:rPr>
              <a:t>Визуальный контроль мясного сырья и вспомогательных материалов.</a:t>
            </a:r>
          </a:p>
          <a:p>
            <a:pPr algn="just">
              <a:buNone/>
            </a:pPr>
            <a:r>
              <a:rPr lang="ru-RU" dirty="0" smtClean="0">
                <a:solidFill>
                  <a:srgbClr val="002060"/>
                </a:solidFill>
              </a:rPr>
              <a:t>          Не допускается использование в производстве мясного сырья в случае отсутствия клейм, имеющего дефекты (</a:t>
            </a:r>
            <a:r>
              <a:rPr lang="ru-RU" dirty="0" err="1" smtClean="0">
                <a:solidFill>
                  <a:srgbClr val="002060"/>
                </a:solidFill>
              </a:rPr>
              <a:t>побитости</a:t>
            </a:r>
            <a:r>
              <a:rPr lang="ru-RU" dirty="0" smtClean="0">
                <a:solidFill>
                  <a:srgbClr val="002060"/>
                </a:solidFill>
              </a:rPr>
              <a:t>, плохое обескровливание и др.), с признаками порчи (</a:t>
            </a:r>
            <a:r>
              <a:rPr lang="ru-RU" dirty="0" err="1" smtClean="0">
                <a:solidFill>
                  <a:srgbClr val="002060"/>
                </a:solidFill>
              </a:rPr>
              <a:t>ослизнение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плесневение</a:t>
            </a:r>
            <a:r>
              <a:rPr lang="ru-RU" dirty="0" smtClean="0">
                <a:solidFill>
                  <a:srgbClr val="002060"/>
                </a:solidFill>
              </a:rPr>
              <a:t>, неспецифический запах и др.). Не допускается использование вспомогательных материалов, поступивших с дефектами упаковочных единиц и/или продукта, с просроченным сроком хранения. В этом случае вопрос о возможности их использования решается после проведения комплексных лабораторных исследований.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052736"/>
            <a:ext cx="8280920" cy="5976664"/>
          </a:xfrm>
        </p:spPr>
        <p:txBody>
          <a:bodyPr>
            <a:normAutofit fontScale="55000" lnSpcReduction="20000"/>
          </a:bodyPr>
          <a:lstStyle/>
          <a:p>
            <a:pPr algn="just">
              <a:buNone/>
            </a:pPr>
            <a:r>
              <a:rPr lang="ru-RU" sz="5100" dirty="0" smtClean="0">
                <a:solidFill>
                  <a:srgbClr val="002060"/>
                </a:solidFill>
              </a:rPr>
              <a:t>3. </a:t>
            </a:r>
            <a:r>
              <a:rPr lang="ru-RU" sz="4600" dirty="0" smtClean="0">
                <a:solidFill>
                  <a:srgbClr val="002060"/>
                </a:solidFill>
              </a:rPr>
              <a:t>Микробиологический контроль мясного сырья и вспомогательных материалов.</a:t>
            </a:r>
          </a:p>
          <a:p>
            <a:pPr algn="just">
              <a:buNone/>
            </a:pPr>
            <a:r>
              <a:rPr lang="ru-RU" sz="4600" dirty="0" smtClean="0">
                <a:solidFill>
                  <a:srgbClr val="002060"/>
                </a:solidFill>
              </a:rPr>
              <a:t>Микробиологические исследования поступающего сырья и вспомогательных материалов осуществляются выборочно.</a:t>
            </a:r>
          </a:p>
          <a:p>
            <a:pPr algn="just">
              <a:buNone/>
            </a:pPr>
            <a:r>
              <a:rPr lang="ru-RU" sz="4600" dirty="0" smtClean="0">
                <a:solidFill>
                  <a:srgbClr val="002060"/>
                </a:solidFill>
              </a:rPr>
              <a:t>При производстве полуфабрикатов, колбасных изделий и продуктов из мяса мясное сырье и вспомогательные материалы подвергают микробиологическим исследованиям не реже </a:t>
            </a:r>
            <a:r>
              <a:rPr lang="ru-RU" sz="4600" b="1" dirty="0" smtClean="0">
                <a:solidFill>
                  <a:srgbClr val="002060"/>
                </a:solidFill>
              </a:rPr>
              <a:t>двух раз в месяц</a:t>
            </a:r>
            <a:r>
              <a:rPr lang="ru-RU" sz="4600" dirty="0" smtClean="0">
                <a:solidFill>
                  <a:srgbClr val="002060"/>
                </a:solidFill>
              </a:rPr>
              <a:t>, а также по </a:t>
            </a:r>
            <a:r>
              <a:rPr lang="ru-RU" sz="4600" b="1" dirty="0" smtClean="0">
                <a:solidFill>
                  <a:srgbClr val="002060"/>
                </a:solidFill>
              </a:rPr>
              <a:t>требованию контролирующих организаций</a:t>
            </a:r>
            <a:r>
              <a:rPr lang="ru-RU" sz="4600" dirty="0" smtClean="0">
                <a:solidFill>
                  <a:srgbClr val="002060"/>
                </a:solidFill>
              </a:rPr>
              <a:t>.</a:t>
            </a:r>
          </a:p>
          <a:p>
            <a:pPr algn="just">
              <a:buNone/>
            </a:pPr>
            <a:r>
              <a:rPr lang="ru-RU" sz="4600" dirty="0" smtClean="0">
                <a:solidFill>
                  <a:srgbClr val="002060"/>
                </a:solidFill>
              </a:rPr>
              <a:t>Входной микробиологический контроль каждой партии обязателен при получении сырья и вспомогательных материалов от нового поставщика, при получении сырья из хозяйств, находящихся в регионах, неблагополучных в эпизоотологическом и эпидемиологическом отношении.</a:t>
            </a:r>
          </a:p>
          <a:p>
            <a:pPr>
              <a:buNone/>
            </a:pPr>
            <a:endParaRPr lang="ru-RU" sz="46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620688"/>
            <a:ext cx="8496944" cy="5616624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2800" dirty="0" smtClean="0">
                <a:solidFill>
                  <a:srgbClr val="002060"/>
                </a:solidFill>
              </a:rPr>
              <a:t>4. </a:t>
            </a:r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производстве стерилизованных мясных и мясорастительных консервов, консервов для детского питания, пастеризованных мясных и мясорастительных консервов входной контроль мясного сырья и вспомогательных материалов осуществляют согласно </a:t>
            </a: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"Инструкции о порядке санитарно-технического контроля консервов на производственных предприятиях, оптовых базах, в розничной торговле и на предприятиях общественного питания</a:t>
            </a:r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"Инструкцией о порядке микробиологического контроля производства мясных пастеризованных консервов», "Санитарно-гигиеническим требованиям по производству мясных консервов для питания детей раннего возраста» </a:t>
            </a:r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производстве мясных продуктов в полимерной упаковке - согласно действующим </a:t>
            </a: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"Временным санитарно-гигиеническим требованиям к производству продуктов из мяса в полимерной упаковке с длительным сроком хранения" </a:t>
            </a:r>
            <a:endParaRPr lang="ru-RU" sz="2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ru-RU" dirty="0" smtClean="0">
                <a:solidFill>
                  <a:srgbClr val="002060"/>
                </a:solidFill>
              </a:rPr>
              <a:t>Мясо убойных животных и субпродукты, исследуют предварительно подвергнув ветеринарно-санитарной экспертизе и признанные пригодными для реализации и/или переработки на общих основаниях.</a:t>
            </a:r>
          </a:p>
          <a:p>
            <a:pPr algn="just">
              <a:buNone/>
            </a:pPr>
            <a:r>
              <a:rPr lang="ru-RU" dirty="0" smtClean="0">
                <a:solidFill>
                  <a:srgbClr val="002060"/>
                </a:solidFill>
              </a:rPr>
              <a:t>Микробиологический контроль колбасных изделий и продуктов из мяса (вареные, копчено-вареные, </a:t>
            </a:r>
            <a:r>
              <a:rPr lang="ru-RU" dirty="0" err="1" smtClean="0">
                <a:solidFill>
                  <a:srgbClr val="002060"/>
                </a:solidFill>
              </a:rPr>
              <a:t>копчено-запеченые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запеченые</a:t>
            </a:r>
            <a:r>
              <a:rPr lang="ru-RU" dirty="0" smtClean="0">
                <a:solidFill>
                  <a:srgbClr val="002060"/>
                </a:solidFill>
              </a:rPr>
              <a:t>, жареные, сырокопченые) проводят периодически, </a:t>
            </a:r>
            <a:r>
              <a:rPr lang="ru-RU" b="1" dirty="0" smtClean="0">
                <a:solidFill>
                  <a:srgbClr val="002060"/>
                </a:solidFill>
              </a:rPr>
              <a:t>но не реже одного раза в 10 дней,</a:t>
            </a:r>
            <a:r>
              <a:rPr lang="ru-RU" dirty="0" smtClean="0">
                <a:solidFill>
                  <a:srgbClr val="002060"/>
                </a:solidFill>
              </a:rPr>
              <a:t> а также по требованию контролирующих организаций и в случаях установления использования в производстве подозрительного по доброкачественности сырья и вспомогательных материалов, нарушения температурного или санитарно-гигиенического режимов при изготовлении продукции.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8155632" cy="4525963"/>
          </a:xfrm>
        </p:spPr>
        <p:txBody>
          <a:bodyPr/>
          <a:lstStyle/>
          <a:p>
            <a:pPr algn="just">
              <a:buNone/>
            </a:pPr>
            <a:r>
              <a:rPr lang="ru-RU" b="1" dirty="0" smtClean="0">
                <a:solidFill>
                  <a:srgbClr val="002060"/>
                </a:solidFill>
              </a:rPr>
              <a:t>Микробиологические исследования вспомогательных материалов проводят при входном контроле при получении неудовлетворительных результатов микробиологического контроля готовой продукции, а также по требованию контролирующих организаций.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6632"/>
            <a:ext cx="8604448" cy="6237312"/>
          </a:xfrm>
        </p:spPr>
        <p:txBody>
          <a:bodyPr>
            <a:noAutofit/>
          </a:bodyPr>
          <a:lstStyle/>
          <a:p>
            <a:pPr indent="368300" algn="just">
              <a:buNone/>
            </a:pPr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исследовании поваренной соли определяют количество </a:t>
            </a:r>
            <a:r>
              <a:rPr lang="ru-RU" sz="2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МАФАнМ</a:t>
            </a:r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наличие БГКП;</a:t>
            </a:r>
          </a:p>
          <a:p>
            <a:pPr indent="368300" algn="just">
              <a:buNone/>
            </a:pPr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Сахар-песок исследуют в соответствии с ГОСТ 26968-86 и определяют количество </a:t>
            </a:r>
            <a:r>
              <a:rPr lang="ru-RU" sz="2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МАФАнМ</a:t>
            </a:r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дрожжей, плесневых грибов;</a:t>
            </a:r>
          </a:p>
          <a:p>
            <a:pPr indent="368300" algn="just">
              <a:buNone/>
            </a:pPr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Лед пищевой, используемый в колбасном производстве, исследуют по ГОСТ 18963-82; 2874-82 на количество </a:t>
            </a:r>
            <a:r>
              <a:rPr lang="ru-RU" sz="2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МАФАнМ</a:t>
            </a:r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коли-индекс</a:t>
            </a:r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indent="368300" algn="just">
              <a:buNone/>
            </a:pPr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специях определяют количество </a:t>
            </a:r>
            <a:r>
              <a:rPr lang="ru-RU" sz="2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МАФАнМ</a:t>
            </a:r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дрожжей и плесневых грибов, наличие БГКП, бактерий рода Сальмонелла, </a:t>
            </a:r>
            <a:r>
              <a:rPr lang="ru-RU" sz="2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сульфитредуцирующих</a:t>
            </a:r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клостридий</a:t>
            </a:r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indent="368300" algn="just">
              <a:buNone/>
            </a:pPr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Яйцо куриное диетическое, меланж яичный мороженый, желтки и белки яичные мороженые исследуют на количество </a:t>
            </a:r>
            <a:r>
              <a:rPr lang="ru-RU" sz="2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МАФАнМ</a:t>
            </a:r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наличие БГКП, бактерий рода Сальмонелла ;</a:t>
            </a:r>
          </a:p>
          <a:p>
            <a:pPr indent="368300" algn="just">
              <a:buNone/>
            </a:pPr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Яичный порошок исследуют на наличие бактерий рода Сальмонелла, БГКП, бактерий рода </a:t>
            </a:r>
            <a:r>
              <a:rPr lang="ru-RU" sz="2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Proteus</a:t>
            </a:r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;</a:t>
            </a:r>
          </a:p>
          <a:p>
            <a:pPr indent="368300" algn="just">
              <a:buNone/>
            </a:pPr>
            <a:r>
              <a:rPr lang="ru-RU" sz="2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Казеинат</a:t>
            </a:r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натрия пищевой исследуют на количество </a:t>
            </a:r>
            <a:r>
              <a:rPr lang="ru-RU" sz="2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МАФАнМ</a:t>
            </a:r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наличие БГКП, </a:t>
            </a:r>
            <a:r>
              <a:rPr lang="ru-RU" sz="2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сульфитредуцирующих</a:t>
            </a:r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клостридий</a:t>
            </a:r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бактерий рода Сальмонелла;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318</TotalTime>
  <Words>1688</Words>
  <Application>Microsoft Office PowerPoint</Application>
  <PresentationFormat>Экран (4:3)</PresentationFormat>
  <Paragraphs>66</Paragraphs>
  <Slides>25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2" baseType="lpstr">
      <vt:lpstr>Arial</vt:lpstr>
      <vt:lpstr>Calibri</vt:lpstr>
      <vt:lpstr>Franklin Gothic Book</vt:lpstr>
      <vt:lpstr>Franklin Gothic Medium</vt:lpstr>
      <vt:lpstr>Times New Roman</vt:lpstr>
      <vt:lpstr>Wingdings 2</vt:lpstr>
      <vt:lpstr>Трек</vt:lpstr>
      <vt:lpstr>Анализ организации входного контроля сырья, материалов и продуктов на примере колбасного цеха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организации входного контроля сырья, материалов и продуктов на примере колбасного цеха</dc:title>
  <dc:creator>ЕЛЕНА-СВЕТЛАКОВА</dc:creator>
  <cp:lastModifiedBy>Admin</cp:lastModifiedBy>
  <cp:revision>18</cp:revision>
  <dcterms:created xsi:type="dcterms:W3CDTF">2014-10-02T05:27:01Z</dcterms:created>
  <dcterms:modified xsi:type="dcterms:W3CDTF">2024-09-16T12:08:58Z</dcterms:modified>
</cp:coreProperties>
</file>